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  <p:sldId id="261" r:id="rId9"/>
  </p:sldIdLst>
  <p:sldSz cx="24384000" cy="13716000"/>
  <p:notesSz cx="7010400" cy="9296400"/>
  <p:embeddedFontLst>
    <p:embeddedFont>
      <p:font typeface="Bebas Neue" panose="020B0606020202050201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iraSans-Regular" panose="020B0503050000020004" charset="0"/>
      <p:regular r:id="rId17"/>
    </p:embeddedFont>
    <p:embeddedFont>
      <p:font typeface="Plume Ad" panose="020B0604020202020204" charset="0"/>
      <p:regular r:id="rId18"/>
      <p:italic r:id="rId1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53787-D781-4C6B-A48F-D687920CCAA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B9735-9631-46F0-8E19-4C70EDDF5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66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9871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6653" y="3302900"/>
            <a:ext cx="14350694" cy="711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alphaModFix amt="70000"/>
            <a:extLst/>
          </a:blip>
          <a:stretch>
            <a:fillRect/>
          </a:stretch>
        </p:blipFill>
        <p:spPr>
          <a:xfrm>
            <a:off x="5016500" y="3301987"/>
            <a:ext cx="14351000" cy="711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1EAAC6"/>
                </a:solidFill>
                <a:latin typeface="Plume Ad"/>
                <a:ea typeface="Plume Ad"/>
                <a:cs typeface="Plume Ad"/>
                <a:sym typeface="Plume Ad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spc="219">
                <a:solidFill>
                  <a:srgbClr val="434345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 spc="219">
                <a:solidFill>
                  <a:srgbClr val="434345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 spc="219">
                <a:solidFill>
                  <a:srgbClr val="434345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 spc="219">
                <a:solidFill>
                  <a:srgbClr val="434345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 spc="219">
                <a:solidFill>
                  <a:srgbClr val="434345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5533" b="59545"/>
          <a:stretch>
            <a:fillRect/>
          </a:stretch>
        </p:blipFill>
        <p:spPr>
          <a:xfrm>
            <a:off x="10102651" y="12658367"/>
            <a:ext cx="4178774" cy="106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93387" y="11345938"/>
            <a:ext cx="3597227" cy="106402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sted-image.pdf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tretch>
            <a:fillRect/>
          </a:stretch>
        </p:blipFill>
        <p:spPr>
          <a:xfrm>
            <a:off x="5016500" y="3301987"/>
            <a:ext cx="14351000" cy="711202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778000" y="1663700"/>
            <a:ext cx="20828000" cy="1587500"/>
          </a:xfrm>
          <a:prstGeom prst="rect">
            <a:avLst/>
          </a:prstGeom>
        </p:spPr>
        <p:txBody>
          <a:bodyPr anchor="b"/>
          <a:lstStyle>
            <a:lvl1pPr>
              <a:defRPr sz="9200" spc="1011">
                <a:solidFill>
                  <a:srgbClr val="1EAAC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half" idx="1"/>
          </p:nvPr>
        </p:nvSpPr>
        <p:spPr>
          <a:xfrm>
            <a:off x="1778000" y="4807942"/>
            <a:ext cx="20828000" cy="544016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solidFill>
                  <a:srgbClr val="434345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solidFill>
                  <a:srgbClr val="434345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solidFill>
                  <a:srgbClr val="434345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solidFill>
                  <a:srgbClr val="434345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solidFill>
                  <a:srgbClr val="434345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5533" b="59545"/>
          <a:stretch>
            <a:fillRect/>
          </a:stretch>
        </p:blipFill>
        <p:spPr>
          <a:xfrm>
            <a:off x="10102651" y="12658367"/>
            <a:ext cx="4178774" cy="106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93387" y="11345938"/>
            <a:ext cx="3597227" cy="106402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Reverse">
    <p:bg>
      <p:bgPr>
        <a:gradFill flip="none" rotWithShape="1">
          <a:gsLst>
            <a:gs pos="0">
              <a:srgbClr val="1FABC7"/>
            </a:gs>
            <a:gs pos="100000">
              <a:srgbClr val="4BBBD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778000" y="1663700"/>
            <a:ext cx="20828000" cy="1587500"/>
          </a:xfrm>
          <a:prstGeom prst="rect">
            <a:avLst/>
          </a:prstGeom>
        </p:spPr>
        <p:txBody>
          <a:bodyPr anchor="b"/>
          <a:lstStyle>
            <a:lvl1pPr>
              <a:defRPr sz="9200" spc="1011">
                <a:solidFill>
                  <a:srgbClr val="8FD4E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Title Text</a:t>
            </a:r>
          </a:p>
        </p:txBody>
      </p:sp>
      <p:pic>
        <p:nvPicPr>
          <p:cNvPr id="3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6500" y="3301987"/>
            <a:ext cx="14351000" cy="711202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1778000" y="4807942"/>
            <a:ext cx="20828000" cy="544016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t="2948" b="22333"/>
          <a:stretch>
            <a:fillRect/>
          </a:stretch>
        </p:blipFill>
        <p:spPr>
          <a:xfrm>
            <a:off x="9839545" y="11626056"/>
            <a:ext cx="4704801" cy="2089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71190" y="12318509"/>
            <a:ext cx="3241620" cy="95884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 S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10831214" y="3537942"/>
            <a:ext cx="11959929" cy="5440165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1F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1F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1F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1F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1F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/>
          <p:nvPr/>
        </p:nvSpPr>
        <p:spPr>
          <a:xfrm>
            <a:off x="476250" y="-7740"/>
            <a:ext cx="8386366" cy="13731480"/>
          </a:xfrm>
          <a:prstGeom prst="rect">
            <a:avLst/>
          </a:prstGeom>
          <a:gradFill>
            <a:gsLst>
              <a:gs pos="0">
                <a:srgbClr val="4BBBD1"/>
              </a:gs>
              <a:gs pos="100000">
                <a:srgbClr val="1EAAC6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5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814" y="8198000"/>
            <a:ext cx="6829238" cy="3384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b="22333"/>
          <a:stretch>
            <a:fillRect/>
          </a:stretch>
        </p:blipFill>
        <p:spPr>
          <a:xfrm rot="10800000" flipH="1">
            <a:off x="2062978" y="-6747"/>
            <a:ext cx="4704801" cy="2172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622" y="12338650"/>
            <a:ext cx="3241621" cy="95884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1583977" y="3448238"/>
            <a:ext cx="6170911" cy="647968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7200" spc="791">
                <a:solidFill>
                  <a:srgbClr val="A5DDE9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Title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de Band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rush Strokes_Large_Horizont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9302" y="100443"/>
            <a:ext cx="23453593" cy="13515114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1049000" y="3891629"/>
            <a:ext cx="20828000" cy="5440165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latin typeface="FiraSans-Regular"/>
                <a:ea typeface="FiraSans-Regular"/>
                <a:cs typeface="FiraSans-Regular"/>
                <a:sym typeface="FiraSans-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1447800" y="4823971"/>
            <a:ext cx="20828000" cy="1587501"/>
          </a:xfrm>
          <a:prstGeom prst="rect">
            <a:avLst/>
          </a:prstGeom>
        </p:spPr>
        <p:txBody>
          <a:bodyPr anchor="b"/>
          <a:lstStyle>
            <a:lvl1pPr algn="l">
              <a:defRPr sz="9200" spc="1011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Title Text</a:t>
            </a:r>
          </a:p>
        </p:txBody>
      </p:sp>
      <p:pic>
        <p:nvPicPr>
          <p:cNvPr id="6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7990" y="1091709"/>
            <a:ext cx="3241620" cy="95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b="96280"/>
          <a:stretch>
            <a:fillRect/>
          </a:stretch>
        </p:blipFill>
        <p:spPr>
          <a:xfrm>
            <a:off x="1" y="0"/>
            <a:ext cx="24383999" cy="510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96305"/>
          <a:stretch>
            <a:fillRect/>
          </a:stretch>
        </p:blipFill>
        <p:spPr>
          <a:xfrm>
            <a:off x="0" y="13209289"/>
            <a:ext cx="24384000" cy="506712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Vertical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pic" idx="13"/>
          </p:nvPr>
        </p:nvSpPr>
        <p:spPr>
          <a:xfrm>
            <a:off x="13169900" y="444500"/>
            <a:ext cx="10653637" cy="128269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8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1778000" y="1492250"/>
            <a:ext cx="20828000" cy="1587500"/>
          </a:xfrm>
          <a:prstGeom prst="rect">
            <a:avLst/>
          </a:prstGeom>
        </p:spPr>
        <p:txBody>
          <a:bodyPr anchor="b"/>
          <a:lstStyle>
            <a:lvl1pPr algn="l">
              <a:defRPr sz="9200" spc="1011">
                <a:solidFill>
                  <a:srgbClr val="1EAAC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sz="half" idx="1"/>
          </p:nvPr>
        </p:nvSpPr>
        <p:spPr>
          <a:xfrm>
            <a:off x="1778000" y="3502917"/>
            <a:ext cx="9757867" cy="714256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1187" y="11296848"/>
            <a:ext cx="3597227" cy="1064023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Horizontal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pic" idx="13"/>
          </p:nvPr>
        </p:nvSpPr>
        <p:spPr>
          <a:xfrm>
            <a:off x="515143" y="485866"/>
            <a:ext cx="23353570" cy="112515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9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1778000" y="1492250"/>
            <a:ext cx="20828000" cy="1587500"/>
          </a:xfrm>
          <a:prstGeom prst="rect">
            <a:avLst/>
          </a:prstGeom>
        </p:spPr>
        <p:txBody>
          <a:bodyPr anchor="b"/>
          <a:lstStyle>
            <a:lvl1pPr algn="l">
              <a:defRPr sz="9200" spc="1011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6553200" y="12088117"/>
            <a:ext cx="20828000" cy="54401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1E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1E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1E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1E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1EABC7"/>
                </a:solidFill>
                <a:latin typeface="FiraSans-Regular"/>
                <a:ea typeface="FiraSans-Regular"/>
                <a:cs typeface="FiraSans-Regular"/>
                <a:sym typeface="FiraSans-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7787" y="12008048"/>
            <a:ext cx="3255035" cy="96280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Anatomy of an Argument</a:t>
            </a:r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5000" dirty="0" smtClean="0"/>
              <a:t>Resolving Conflicts Biblically</a:t>
            </a:r>
          </a:p>
          <a:p>
            <a:r>
              <a:rPr lang="en-US" sz="5000" dirty="0" smtClean="0"/>
              <a:t>By</a:t>
            </a:r>
          </a:p>
          <a:p>
            <a:r>
              <a:rPr lang="en-US" sz="5000" dirty="0" smtClean="0"/>
              <a:t>Phil </a:t>
            </a:r>
            <a:r>
              <a:rPr lang="en-US" sz="5000" dirty="0" err="1" smtClean="0"/>
              <a:t>klinefelter</a:t>
            </a:r>
            <a:endParaRPr sz="5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5" y="4143982"/>
            <a:ext cx="9461770" cy="7096328"/>
          </a:xfrm>
          <a:prstGeom prst="rect">
            <a:avLst/>
          </a:prstGeom>
        </p:spPr>
      </p:pic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1778000" y="1663699"/>
            <a:ext cx="20828000" cy="248028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SECTION 1: </a:t>
            </a:r>
            <a:r>
              <a:rPr lang="en-US" dirty="0" smtClean="0"/>
              <a:t>Disagreements know no geographical boundaries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579" y="4036642"/>
            <a:ext cx="9831421" cy="720366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ht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4297" y="829759"/>
            <a:ext cx="19190766" cy="107990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9995" b="18790"/>
          <a:stretch/>
        </p:blipFill>
        <p:spPr>
          <a:xfrm>
            <a:off x="4102961" y="1614791"/>
            <a:ext cx="16053738" cy="920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56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xfrm>
            <a:off x="10019491" y="0"/>
            <a:ext cx="13452590" cy="10700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5815" indent="-515815" defTabSz="792479">
              <a:buSzPct val="75000"/>
              <a:buChar char="•"/>
              <a:defRPr sz="4224">
                <a:solidFill>
                  <a:srgbClr val="234384"/>
                </a:solidFill>
              </a:defRPr>
            </a:pPr>
            <a:endParaRPr lang="en-US" sz="7500" dirty="0" smtClean="0"/>
          </a:p>
          <a:p>
            <a:pPr marL="515815" indent="-515815" defTabSz="792479">
              <a:lnSpc>
                <a:spcPct val="150000"/>
              </a:lnSpc>
              <a:buSzPct val="75000"/>
              <a:buChar char="•"/>
              <a:defRPr sz="4224">
                <a:solidFill>
                  <a:srgbClr val="234384"/>
                </a:solidFill>
              </a:defRPr>
            </a:pPr>
            <a:r>
              <a:rPr lang="en-US" sz="8000" dirty="0" smtClean="0"/>
              <a:t>Go to higher ground</a:t>
            </a:r>
          </a:p>
          <a:p>
            <a:pPr marL="515815" indent="-515815" defTabSz="792479">
              <a:lnSpc>
                <a:spcPct val="150000"/>
              </a:lnSpc>
              <a:buSzPct val="75000"/>
              <a:buChar char="•"/>
              <a:defRPr sz="4224">
                <a:solidFill>
                  <a:srgbClr val="234384"/>
                </a:solidFill>
              </a:defRPr>
            </a:pPr>
            <a:r>
              <a:rPr lang="en-US" sz="8000" dirty="0" smtClean="0"/>
              <a:t>Get real about yourself</a:t>
            </a:r>
          </a:p>
          <a:p>
            <a:pPr marL="515815" indent="-515815" defTabSz="792479">
              <a:lnSpc>
                <a:spcPct val="150000"/>
              </a:lnSpc>
              <a:buSzPct val="75000"/>
              <a:buChar char="•"/>
              <a:defRPr sz="4224">
                <a:solidFill>
                  <a:srgbClr val="234384"/>
                </a:solidFill>
              </a:defRPr>
            </a:pPr>
            <a:r>
              <a:rPr lang="en-US" sz="8000" dirty="0" smtClean="0"/>
              <a:t>Accept responsibility</a:t>
            </a:r>
          </a:p>
          <a:p>
            <a:pPr marL="515815" indent="-515815" defTabSz="792479">
              <a:lnSpc>
                <a:spcPct val="150000"/>
              </a:lnSpc>
              <a:buSzPct val="75000"/>
              <a:buChar char="•"/>
              <a:defRPr sz="4224">
                <a:solidFill>
                  <a:srgbClr val="234384"/>
                </a:solidFill>
              </a:defRPr>
            </a:pPr>
            <a:r>
              <a:rPr lang="en-US" sz="8000" dirty="0" smtClean="0"/>
              <a:t>Gently restore</a:t>
            </a:r>
          </a:p>
          <a:p>
            <a:pPr marL="515815" indent="-515815" defTabSz="792479">
              <a:lnSpc>
                <a:spcPct val="150000"/>
              </a:lnSpc>
              <a:buSzPct val="75000"/>
              <a:buChar char="•"/>
              <a:defRPr sz="4224">
                <a:solidFill>
                  <a:srgbClr val="234384"/>
                </a:solidFill>
              </a:defRPr>
            </a:pPr>
            <a:r>
              <a:rPr lang="en-US" sz="8000" dirty="0" smtClean="0"/>
              <a:t>Go and be reconciled</a:t>
            </a:r>
          </a:p>
          <a:p>
            <a:pPr marL="515815" indent="-515815" defTabSz="792479">
              <a:lnSpc>
                <a:spcPct val="150000"/>
              </a:lnSpc>
              <a:buSzPct val="75000"/>
              <a:buChar char="•"/>
              <a:defRPr sz="4224">
                <a:solidFill>
                  <a:srgbClr val="234384"/>
                </a:solidFill>
              </a:defRPr>
            </a:pPr>
            <a:r>
              <a:rPr lang="en-US" sz="8000" dirty="0" smtClean="0"/>
              <a:t>Overcome evil with good</a:t>
            </a:r>
            <a:endParaRPr sz="8000" dirty="0"/>
          </a:p>
        </p:txBody>
      </p:sp>
      <p:sp>
        <p:nvSpPr>
          <p:cNvPr id="212" name="Shape 212"/>
          <p:cNvSpPr>
            <a:spLocks noGrp="1"/>
          </p:cNvSpPr>
          <p:nvPr>
            <p:ph type="body" idx="13"/>
          </p:nvPr>
        </p:nvSpPr>
        <p:spPr>
          <a:xfrm>
            <a:off x="1253237" y="2864579"/>
            <a:ext cx="7132006" cy="64796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5000" dirty="0" smtClean="0"/>
              <a:t>A NEW WAY OF THINKING</a:t>
            </a:r>
            <a:r>
              <a:rPr sz="15000" dirty="0" smtClean="0"/>
              <a:t>.</a:t>
            </a:r>
            <a:endParaRPr sz="15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9" b="37003"/>
          <a:stretch/>
        </p:blipFill>
        <p:spPr>
          <a:xfrm>
            <a:off x="11953461" y="2704288"/>
            <a:ext cx="11401838" cy="6945549"/>
          </a:xfrm>
          <a:prstGeom prst="rect">
            <a:avLst/>
          </a:prstGeom>
        </p:spPr>
      </p:pic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921966" y="2114820"/>
            <a:ext cx="20828000" cy="15875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5000" dirty="0" smtClean="0"/>
              <a:t>romans 12:21</a:t>
            </a:r>
            <a:endParaRPr sz="15000" dirty="0"/>
          </a:p>
        </p:txBody>
      </p:sp>
      <p:sp>
        <p:nvSpPr>
          <p:cNvPr id="216" name="Shape 216"/>
          <p:cNvSpPr>
            <a:spLocks noGrp="1"/>
          </p:cNvSpPr>
          <p:nvPr>
            <p:ph type="body" sz="half" idx="1"/>
          </p:nvPr>
        </p:nvSpPr>
        <p:spPr>
          <a:xfrm>
            <a:off x="921966" y="4397861"/>
            <a:ext cx="9757867" cy="71425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5"/>
                </a:solidFill>
              </a:defRPr>
            </a:lvl1pPr>
          </a:lstStyle>
          <a:p>
            <a:r>
              <a:rPr lang="en-US" sz="8500" dirty="0"/>
              <a:t>Do not be overcome by evil, but </a:t>
            </a:r>
            <a:r>
              <a:rPr lang="en-US" sz="8500" dirty="0" smtClean="0"/>
              <a:t>overcome evil </a:t>
            </a:r>
            <a:r>
              <a:rPr lang="en-US" sz="8500" dirty="0"/>
              <a:t>with good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ht Cli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8032" y="844502"/>
            <a:ext cx="18844591" cy="1060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60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DSC_6654 (1)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18" y="563134"/>
            <a:ext cx="13762709" cy="12800978"/>
          </a:xfrm>
          <a:prstGeom prst="rect">
            <a:avLst/>
          </a:prstGeom>
        </p:spPr>
      </p:pic>
      <p:sp>
        <p:nvSpPr>
          <p:cNvPr id="220" name="Shape 220"/>
          <p:cNvSpPr>
            <a:spLocks noGrp="1"/>
          </p:cNvSpPr>
          <p:nvPr>
            <p:ph type="body" sz="half" idx="1"/>
          </p:nvPr>
        </p:nvSpPr>
        <p:spPr>
          <a:xfrm>
            <a:off x="7848600" y="15872717"/>
            <a:ext cx="20828000" cy="5440166"/>
          </a:xfrm>
          <a:prstGeom prst="rect">
            <a:avLst/>
          </a:prstGeom>
        </p:spPr>
        <p:txBody>
          <a:bodyPr/>
          <a:lstStyle/>
          <a:p>
            <a:r>
              <a:t>Description here</a:t>
            </a:r>
          </a:p>
        </p:txBody>
      </p:sp>
      <p:sp>
        <p:nvSpPr>
          <p:cNvPr id="5" name="Shape 216"/>
          <p:cNvSpPr txBox="1">
            <a:spLocks/>
          </p:cNvSpPr>
          <p:nvPr/>
        </p:nvSpPr>
        <p:spPr>
          <a:xfrm>
            <a:off x="241029" y="563134"/>
            <a:ext cx="9078069" cy="1258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25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434345"/>
                </a:solidFill>
                <a:uFillTx/>
                <a:latin typeface="FiraSans-Regular"/>
                <a:ea typeface="FiraSans-Regular"/>
                <a:cs typeface="FiraSans-Regular"/>
                <a:sym typeface="FiraSans-Regular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EABC7"/>
                </a:solidFill>
                <a:uFillTx/>
                <a:latin typeface="FiraSans-Regular"/>
                <a:ea typeface="FiraSans-Regular"/>
                <a:cs typeface="FiraSans-Regular"/>
                <a:sym typeface="FiraSans-Regular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EABC7"/>
                </a:solidFill>
                <a:uFillTx/>
                <a:latin typeface="FiraSans-Regular"/>
                <a:ea typeface="FiraSans-Regular"/>
                <a:cs typeface="FiraSans-Regular"/>
                <a:sym typeface="FiraSans-Regular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EABC7"/>
                </a:solidFill>
                <a:uFillTx/>
                <a:latin typeface="FiraSans-Regular"/>
                <a:ea typeface="FiraSans-Regular"/>
                <a:cs typeface="FiraSans-Regular"/>
                <a:sym typeface="FiraSans-Regular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EABC7"/>
                </a:solidFill>
                <a:uFillTx/>
                <a:latin typeface="FiraSans-Regular"/>
                <a:ea typeface="FiraSans-Regular"/>
                <a:cs typeface="FiraSans-Regular"/>
                <a:sym typeface="FiraSans-Regular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8800" dirty="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</a:rPr>
              <a:t>In Jesus Christ I have found the source of the power I need to lay down my “rights” and love beyond hope or reason to the amazement of a watching world.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5689</TotalTime>
  <Words>95</Words>
  <Application>Microsoft Office PowerPoint</Application>
  <PresentationFormat>Custom</PresentationFormat>
  <Paragraphs>17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Helvetica Neue</vt:lpstr>
      <vt:lpstr>Bebas Neue</vt:lpstr>
      <vt:lpstr>Calibri</vt:lpstr>
      <vt:lpstr>Helvetica Light</vt:lpstr>
      <vt:lpstr>FiraSans-Regular</vt:lpstr>
      <vt:lpstr>Plume Ad</vt:lpstr>
      <vt:lpstr>Black</vt:lpstr>
      <vt:lpstr>The Anatomy of an Argument</vt:lpstr>
      <vt:lpstr>SECTION 1: Disagreements know no geographical boundaries</vt:lpstr>
      <vt:lpstr>PowerPoint Presentation</vt:lpstr>
      <vt:lpstr>PowerPoint Presentation</vt:lpstr>
      <vt:lpstr>PowerPoint Presentation</vt:lpstr>
      <vt:lpstr>romans 12:21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Presentation</dc:title>
  <dc:creator>Ryan Finke</dc:creator>
  <cp:lastModifiedBy>Kate</cp:lastModifiedBy>
  <cp:revision>14</cp:revision>
  <cp:lastPrinted>2019-05-06T17:29:05Z</cp:lastPrinted>
  <dcterms:modified xsi:type="dcterms:W3CDTF">2019-05-10T15:58:53Z</dcterms:modified>
</cp:coreProperties>
</file>